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5" r:id="rId18"/>
    <p:sldId id="276" r:id="rId19"/>
    <p:sldId id="277" r:id="rId20"/>
    <p:sldId id="278" r:id="rId21"/>
    <p:sldId id="279"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E3D89388-B356-48F6-9970-5253D52C4EA3}" type="datetimeFigureOut">
              <a:rPr lang="en-US" smtClean="0"/>
              <a:t>1/6/2020</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5A50583A-61B7-4868-8137-848DEBE99E04}" type="slidenum">
              <a:rPr lang="en-US" smtClean="0"/>
              <a:t>‹#›</a:t>
            </a:fld>
            <a:endParaRPr lang="en-US"/>
          </a:p>
        </p:txBody>
      </p:sp>
    </p:spTree>
    <p:extLst>
      <p:ext uri="{BB962C8B-B14F-4D97-AF65-F5344CB8AC3E}">
        <p14:creationId xmlns:p14="http://schemas.microsoft.com/office/powerpoint/2010/main" val="4066588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B22A5F9-4915-4AEB-B6ED-8843CC56630C}" type="datetimeFigureOut">
              <a:rPr lang="en-US" smtClean="0"/>
              <a:pPr/>
              <a:t>1/6/2020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AF7BF20-75E2-4527-926C-136CA0E46C1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22A5F9-4915-4AEB-B6ED-8843CC56630C}"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7BF20-75E2-4527-926C-136CA0E46C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22A5F9-4915-4AEB-B6ED-8843CC56630C}"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7BF20-75E2-4527-926C-136CA0E46C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22A5F9-4915-4AEB-B6ED-8843CC56630C}"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7BF20-75E2-4527-926C-136CA0E46C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22A5F9-4915-4AEB-B6ED-8843CC56630C}"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7BF20-75E2-4527-926C-136CA0E46C1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22A5F9-4915-4AEB-B6ED-8843CC56630C}"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7BF20-75E2-4527-926C-136CA0E46C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B22A5F9-4915-4AEB-B6ED-8843CC56630C}" type="datetimeFigureOut">
              <a:rPr lang="en-US" smtClean="0"/>
              <a:pPr/>
              <a:t>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7BF20-75E2-4527-926C-136CA0E46C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22A5F9-4915-4AEB-B6ED-8843CC56630C}" type="datetimeFigureOut">
              <a:rPr lang="en-US" smtClean="0"/>
              <a:pPr/>
              <a:t>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7BF20-75E2-4527-926C-136CA0E46C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2A5F9-4915-4AEB-B6ED-8843CC56630C}" type="datetimeFigureOut">
              <a:rPr lang="en-US" smtClean="0"/>
              <a:pPr/>
              <a:t>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7BF20-75E2-4527-926C-136CA0E46C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22A5F9-4915-4AEB-B6ED-8843CC56630C}"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7BF20-75E2-4527-926C-136CA0E46C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22A5F9-4915-4AEB-B6ED-8843CC56630C}"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AF7BF20-75E2-4527-926C-136CA0E46C1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B22A5F9-4915-4AEB-B6ED-8843CC56630C}" type="datetimeFigureOut">
              <a:rPr lang="en-US" smtClean="0"/>
              <a:pPr/>
              <a:t>1/6/2020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F7BF20-75E2-4527-926C-136CA0E46C1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Sampling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A sample is a smaller representation of a large whole 					(Goodie and </a:t>
            </a:r>
            <a:r>
              <a:rPr lang="en-US" sz="2800" dirty="0" err="1" smtClean="0">
                <a:latin typeface="Times New Roman" pitchFamily="18" charset="0"/>
                <a:cs typeface="Times New Roman" pitchFamily="18" charset="0"/>
              </a:rPr>
              <a:t>Hatt</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A small part of the whole universe is studies and inference is drawn</a:t>
            </a:r>
          </a:p>
          <a:p>
            <a:r>
              <a:rPr lang="en-US" sz="2800" dirty="0" smtClean="0">
                <a:latin typeface="Times New Roman" pitchFamily="18" charset="0"/>
                <a:cs typeface="Times New Roman" pitchFamily="18" charset="0"/>
              </a:rPr>
              <a:t>Through sampling, we get our desired information with minimum cost</a:t>
            </a:r>
          </a:p>
          <a:p>
            <a:pPr lvl="0">
              <a:buClr>
                <a:srgbClr val="0BD0D9"/>
              </a:buClr>
            </a:pPr>
            <a:r>
              <a:rPr lang="en-US" sz="2800" b="1" dirty="0">
                <a:solidFill>
                  <a:prstClr val="black"/>
                </a:solidFill>
                <a:latin typeface="Times New Roman" pitchFamily="18" charset="0"/>
                <a:cs typeface="Times New Roman" pitchFamily="18" charset="0"/>
              </a:rPr>
              <a:t>Census Method</a:t>
            </a:r>
            <a:r>
              <a:rPr lang="en-US" sz="2800" dirty="0">
                <a:solidFill>
                  <a:prstClr val="black"/>
                </a:solidFill>
                <a:latin typeface="Times New Roman" pitchFamily="18" charset="0"/>
                <a:cs typeface="Times New Roman" pitchFamily="18" charset="0"/>
              </a:rPr>
              <a:t>: It refers to the complete record of a universe, e.g. population census</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a:buNone/>
            </a:pPr>
            <a:r>
              <a:rPr lang="en-US" b="1" dirty="0" smtClean="0">
                <a:latin typeface="Times New Roman" pitchFamily="18" charset="0"/>
                <a:cs typeface="Times New Roman" pitchFamily="18" charset="0"/>
              </a:rPr>
              <a:t>Merits of Systematic/Regular Interval Sample</a:t>
            </a:r>
          </a:p>
          <a:p>
            <a:r>
              <a:rPr lang="en-US" dirty="0" smtClean="0">
                <a:latin typeface="Times New Roman" pitchFamily="18" charset="0"/>
                <a:cs typeface="Times New Roman" pitchFamily="18" charset="0"/>
              </a:rPr>
              <a:t>More scientific approach</a:t>
            </a:r>
          </a:p>
          <a:p>
            <a:r>
              <a:rPr lang="en-US" dirty="0" smtClean="0">
                <a:latin typeface="Times New Roman" pitchFamily="18" charset="0"/>
                <a:cs typeface="Times New Roman" pitchFamily="18" charset="0"/>
              </a:rPr>
              <a:t>Saves time, money and energy</a:t>
            </a:r>
          </a:p>
          <a:p>
            <a:r>
              <a:rPr lang="en-US" dirty="0" smtClean="0">
                <a:latin typeface="Times New Roman" pitchFamily="18" charset="0"/>
                <a:cs typeface="Times New Roman" pitchFamily="18" charset="0"/>
              </a:rPr>
              <a:t>Provide a more representative sample</a:t>
            </a:r>
          </a:p>
          <a:p>
            <a:r>
              <a:rPr lang="en-US" dirty="0" smtClean="0">
                <a:latin typeface="Times New Roman" pitchFamily="18" charset="0"/>
                <a:cs typeface="Times New Roman" pitchFamily="18" charset="0"/>
              </a:rPr>
              <a:t>Easy to work out</a:t>
            </a:r>
          </a:p>
          <a:p>
            <a:r>
              <a:rPr lang="en-US" dirty="0" smtClean="0">
                <a:latin typeface="Times New Roman" pitchFamily="18" charset="0"/>
                <a:cs typeface="Times New Roman" pitchFamily="18" charset="0"/>
              </a:rPr>
              <a:t>Less chances of researcher’s biasness</a:t>
            </a:r>
          </a:p>
          <a:p>
            <a:pPr>
              <a:buNone/>
            </a:pPr>
            <a:r>
              <a:rPr lang="en-US" b="1" dirty="0" smtClean="0">
                <a:latin typeface="Times New Roman" pitchFamily="18" charset="0"/>
                <a:cs typeface="Times New Roman" pitchFamily="18" charset="0"/>
              </a:rPr>
              <a:t>Demerits of Systematic/Regular Interval Sample</a:t>
            </a:r>
          </a:p>
          <a:p>
            <a:r>
              <a:rPr lang="en-US" dirty="0" smtClean="0">
                <a:latin typeface="Times New Roman" pitchFamily="18" charset="0"/>
                <a:cs typeface="Times New Roman" pitchFamily="18" charset="0"/>
              </a:rPr>
              <a:t>It can only be applicable on small population</a:t>
            </a:r>
          </a:p>
          <a:p>
            <a:r>
              <a:rPr lang="en-US" dirty="0" smtClean="0">
                <a:latin typeface="Times New Roman" pitchFamily="18" charset="0"/>
                <a:cs typeface="Times New Roman" pitchFamily="18" charset="0"/>
              </a:rPr>
              <a:t>Difficult to apply on heterogeneous population</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pPr algn="ctr"/>
            <a:r>
              <a:rPr lang="en-US" sz="3200" b="1" dirty="0" smtClean="0">
                <a:latin typeface="Times New Roman" pitchFamily="18" charset="0"/>
                <a:cs typeface="Times New Roman" pitchFamily="18" charset="0"/>
              </a:rPr>
              <a:t>Stratified Random Sampling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fontScale="92500" lnSpcReduction="20000"/>
          </a:bodyPr>
          <a:lstStyle/>
          <a:p>
            <a:r>
              <a:rPr lang="en-US" dirty="0" smtClean="0">
                <a:latin typeface="Times New Roman" pitchFamily="18" charset="0"/>
                <a:cs typeface="Times New Roman" pitchFamily="18" charset="0"/>
              </a:rPr>
              <a:t>It is also commonly known as the proportional stratified sampling technique</a:t>
            </a:r>
          </a:p>
          <a:p>
            <a:r>
              <a:rPr lang="en-US" dirty="0" smtClean="0">
                <a:latin typeface="Times New Roman" pitchFamily="18" charset="0"/>
                <a:cs typeface="Times New Roman" pitchFamily="18" charset="0"/>
              </a:rPr>
              <a:t>Stratified sampling is used where population is heterogeneous</a:t>
            </a:r>
          </a:p>
          <a:p>
            <a:r>
              <a:rPr lang="en-US" dirty="0" smtClean="0">
                <a:latin typeface="Times New Roman" pitchFamily="18" charset="0"/>
                <a:cs typeface="Times New Roman" pitchFamily="18" charset="0"/>
              </a:rPr>
              <a:t>In this method, the universe is divided into sub-groups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based on some factor </a:t>
            </a:r>
          </a:p>
          <a:p>
            <a:r>
              <a:rPr lang="en-US" dirty="0" smtClean="0">
                <a:latin typeface="Times New Roman" pitchFamily="18" charset="0"/>
                <a:cs typeface="Times New Roman" pitchFamily="18" charset="0"/>
              </a:rPr>
              <a:t>Stratification can be made on the basis of geographical area, age groups, gender etc. </a:t>
            </a:r>
          </a:p>
          <a:p>
            <a:r>
              <a:rPr lang="en-US" dirty="0" smtClean="0">
                <a:latin typeface="Times New Roman" pitchFamily="18" charset="0"/>
                <a:cs typeface="Times New Roman" pitchFamily="18" charset="0"/>
              </a:rPr>
              <a:t>A separate sample is drawn from each sub-group</a:t>
            </a:r>
          </a:p>
          <a:p>
            <a:r>
              <a:rPr lang="en-US" dirty="0" smtClean="0">
                <a:latin typeface="Times New Roman" pitchFamily="18" charset="0"/>
                <a:cs typeface="Times New Roman" pitchFamily="18" charset="0"/>
              </a:rPr>
              <a:t>For example, in a company, there are the following staff</a:t>
            </a:r>
          </a:p>
          <a:p>
            <a:r>
              <a:rPr lang="en-US" dirty="0" smtClean="0">
                <a:latin typeface="Times New Roman" pitchFamily="18" charset="0"/>
                <a:cs typeface="Times New Roman" pitchFamily="18" charset="0"/>
              </a:rPr>
              <a:t>Strata 1 = Male (Full Time) = 90</a:t>
            </a:r>
          </a:p>
          <a:p>
            <a:r>
              <a:rPr lang="en-US" dirty="0" smtClean="0">
                <a:latin typeface="Times New Roman" pitchFamily="18" charset="0"/>
                <a:cs typeface="Times New Roman" pitchFamily="18" charset="0"/>
              </a:rPr>
              <a:t>Strata 2 = Male (Part Time) = 18</a:t>
            </a:r>
          </a:p>
          <a:p>
            <a:r>
              <a:rPr lang="en-US" dirty="0" smtClean="0">
                <a:latin typeface="Times New Roman" pitchFamily="18" charset="0"/>
                <a:cs typeface="Times New Roman" pitchFamily="18" charset="0"/>
              </a:rPr>
              <a:t>Strata 3 =Female (Full Time) = 9</a:t>
            </a:r>
          </a:p>
          <a:p>
            <a:r>
              <a:rPr lang="en-US" dirty="0" smtClean="0">
                <a:latin typeface="Times New Roman" pitchFamily="18" charset="0"/>
                <a:cs typeface="Times New Roman" pitchFamily="18" charset="0"/>
              </a:rPr>
              <a:t>Strata 4 =Female (Part Time) = 6</a:t>
            </a:r>
          </a:p>
          <a:p>
            <a:r>
              <a:rPr lang="en-US" dirty="0" smtClean="0">
                <a:latin typeface="Times New Roman" pitchFamily="18" charset="0"/>
                <a:cs typeface="Times New Roman" pitchFamily="18" charset="0"/>
              </a:rPr>
              <a:t>Total 180</a:t>
            </a:r>
          </a:p>
          <a:p>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lstStyle/>
          <a:p>
            <a:r>
              <a:rPr lang="en-US" dirty="0" smtClean="0">
                <a:latin typeface="Times New Roman" pitchFamily="18" charset="0"/>
                <a:cs typeface="Times New Roman" pitchFamily="18" charset="0"/>
              </a:rPr>
              <a:t>We are asked to take a proportional sample of 40 staff</a:t>
            </a:r>
          </a:p>
          <a:p>
            <a:r>
              <a:rPr lang="en-US" dirty="0" smtClean="0">
                <a:latin typeface="Times New Roman" pitchFamily="18" charset="0"/>
                <a:cs typeface="Times New Roman" pitchFamily="18" charset="0"/>
              </a:rPr>
              <a:t>Strata 1 = Strata population x Sample size  / Total </a:t>
            </a:r>
          </a:p>
          <a:p>
            <a:pPr marL="0" indent="0">
              <a:buNone/>
            </a:pPr>
            <a:r>
              <a:rPr lang="en-US" dirty="0" smtClean="0">
                <a:latin typeface="Times New Roman" pitchFamily="18" charset="0"/>
                <a:cs typeface="Times New Roman" pitchFamily="18" charset="0"/>
              </a:rPr>
              <a:t>Population:</a:t>
            </a:r>
          </a:p>
          <a:p>
            <a:r>
              <a:rPr lang="en-US" dirty="0" smtClean="0">
                <a:latin typeface="Times New Roman" pitchFamily="18" charset="0"/>
                <a:cs typeface="Times New Roman" pitchFamily="18" charset="0"/>
              </a:rPr>
              <a:t>Strata 1 = 90 x 40/180 = 20</a:t>
            </a:r>
          </a:p>
          <a:p>
            <a:r>
              <a:rPr lang="en-US" dirty="0" smtClean="0">
                <a:latin typeface="Times New Roman" pitchFamily="18" charset="0"/>
                <a:cs typeface="Times New Roman" pitchFamily="18" charset="0"/>
              </a:rPr>
              <a:t>Strata 2 = 18 x 40/180 = 4</a:t>
            </a:r>
          </a:p>
          <a:p>
            <a:r>
              <a:rPr lang="en-US" dirty="0" smtClean="0">
                <a:latin typeface="Times New Roman" pitchFamily="18" charset="0"/>
                <a:cs typeface="Times New Roman" pitchFamily="18" charset="0"/>
              </a:rPr>
              <a:t>Strata 3 = 9 x 40/180 = 2</a:t>
            </a:r>
          </a:p>
          <a:p>
            <a:r>
              <a:rPr lang="en-US" dirty="0" smtClean="0">
                <a:latin typeface="Times New Roman" pitchFamily="18" charset="0"/>
                <a:cs typeface="Times New Roman" pitchFamily="18" charset="0"/>
              </a:rPr>
              <a:t>Strata 4 = 63 x 40/180= 14</a:t>
            </a:r>
          </a:p>
          <a:p>
            <a:r>
              <a:rPr lang="en-US" dirty="0" smtClean="0">
                <a:latin typeface="Times New Roman" pitchFamily="18" charset="0"/>
                <a:cs typeface="Times New Roman" pitchFamily="18" charset="0"/>
              </a:rPr>
              <a:t>Total = 40</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r>
              <a:rPr lang="en-US" i="1" dirty="0" smtClean="0"/>
              <a:t>Other Examples</a:t>
            </a:r>
          </a:p>
          <a:p>
            <a:pPr marL="0" indent="0">
              <a:buNone/>
            </a:pPr>
            <a:endParaRPr lang="en-US" i="1" dirty="0" smtClean="0"/>
          </a:p>
          <a:p>
            <a:r>
              <a:rPr lang="en-US" dirty="0" smtClean="0"/>
              <a:t>If you are interested to see the internet usage, you can stratify by age groups or by gender for example</a:t>
            </a:r>
          </a:p>
          <a:p>
            <a:r>
              <a:rPr lang="en-US" dirty="0" smtClean="0"/>
              <a:t>If you are interested to see smoking habits, you can stratified by gender or by social class</a:t>
            </a:r>
          </a:p>
          <a:p>
            <a:r>
              <a:rPr lang="en-US" dirty="0" smtClean="0"/>
              <a:t>If you are interested to discuss the standard of high education, stratification can be made on the basis of gender (male – female) or by profession such as students, teachers, admin staff</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pPr>
              <a:buNone/>
            </a:pPr>
            <a:r>
              <a:rPr lang="en-US" b="1" dirty="0" smtClean="0">
                <a:latin typeface="Times New Roman" pitchFamily="18" charset="0"/>
                <a:cs typeface="Times New Roman" pitchFamily="18" charset="0"/>
              </a:rPr>
              <a:t>Merits of Stratified Sampling</a:t>
            </a:r>
          </a:p>
          <a:p>
            <a:pPr>
              <a:buNone/>
            </a:pP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By stratification, a heterogeneous population can easily be divided into homogeneous population</a:t>
            </a:r>
          </a:p>
          <a:p>
            <a:r>
              <a:rPr lang="en-US" dirty="0" smtClean="0">
                <a:latin typeface="Times New Roman" pitchFamily="18" charset="0"/>
                <a:cs typeface="Times New Roman" pitchFamily="18" charset="0"/>
              </a:rPr>
              <a:t>Representative sample can easily be drawn</a:t>
            </a:r>
          </a:p>
          <a:p>
            <a:r>
              <a:rPr lang="en-US" dirty="0" smtClean="0">
                <a:latin typeface="Times New Roman" pitchFamily="18" charset="0"/>
                <a:cs typeface="Times New Roman" pitchFamily="18" charset="0"/>
              </a:rPr>
              <a:t> It is more convenient</a:t>
            </a: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Demerits of Stratified Sampling</a:t>
            </a:r>
          </a:p>
          <a:p>
            <a:r>
              <a:rPr lang="en-US" dirty="0" smtClean="0">
                <a:latin typeface="Times New Roman" pitchFamily="18" charset="0"/>
                <a:cs typeface="Times New Roman" pitchFamily="18" charset="0"/>
              </a:rPr>
              <a:t>It is time consuming</a:t>
            </a:r>
          </a:p>
          <a:p>
            <a:r>
              <a:rPr lang="en-US" dirty="0" smtClean="0">
                <a:latin typeface="Times New Roman" pitchFamily="18" charset="0"/>
                <a:cs typeface="Times New Roman" pitchFamily="18" charset="0"/>
              </a:rPr>
              <a:t>Require technical skills in stratification</a:t>
            </a:r>
          </a:p>
          <a:p>
            <a:r>
              <a:rPr lang="en-US" dirty="0" smtClean="0">
                <a:latin typeface="Times New Roman" pitchFamily="18" charset="0"/>
                <a:cs typeface="Times New Roman" pitchFamily="18" charset="0"/>
              </a:rPr>
              <a:t>Improper stratification may lead to bias in sampling</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pPr algn="ctr"/>
            <a:r>
              <a:rPr lang="en-US" sz="3200" b="1" dirty="0" smtClean="0">
                <a:latin typeface="Times New Roman" pitchFamily="18" charset="0"/>
                <a:cs typeface="Times New Roman" pitchFamily="18" charset="0"/>
              </a:rPr>
              <a:t>Cluster Sampling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229600" cy="5791200"/>
          </a:xfrm>
        </p:spPr>
        <p:txBody>
          <a:bodyPr>
            <a:normAutofit/>
          </a:bodyPr>
          <a:lstStyle/>
          <a:p>
            <a:r>
              <a:rPr lang="en-US" dirty="0" smtClean="0">
                <a:latin typeface="Times New Roman" pitchFamily="18" charset="0"/>
                <a:cs typeface="Times New Roman" pitchFamily="18" charset="0"/>
              </a:rPr>
              <a:t>In cluster sampling, the universe is divided into sub-groups or clusters and a random sample of these clusters are selected. All observations in the selected clusters are included in the sample</a:t>
            </a:r>
          </a:p>
          <a:p>
            <a:r>
              <a:rPr lang="en-US" dirty="0" smtClean="0">
                <a:latin typeface="Times New Roman" pitchFamily="18" charset="0"/>
                <a:cs typeface="Times New Roman" pitchFamily="18" charset="0"/>
              </a:rPr>
              <a:t>These clusters may be geographical area, work-groups, schools, universities etc. </a:t>
            </a:r>
          </a:p>
          <a:p>
            <a:r>
              <a:rPr lang="en-US" dirty="0" smtClean="0">
                <a:latin typeface="Times New Roman" pitchFamily="18" charset="0"/>
                <a:cs typeface="Times New Roman" pitchFamily="18" charset="0"/>
              </a:rPr>
              <a:t>After the cluster has been formed, a sample is drawn from among the total group of clusters by using any other method of sampling</a:t>
            </a:r>
          </a:p>
          <a:p>
            <a:r>
              <a:rPr lang="en-US" dirty="0" smtClean="0">
                <a:latin typeface="Times New Roman" pitchFamily="18" charset="0"/>
                <a:cs typeface="Times New Roman" pitchFamily="18" charset="0"/>
              </a:rPr>
              <a:t>For example, if you are interested to study the impact of floods on the people, you may divide the total population into different clusters and choose one of them for study purpose</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Merits of Cluster Sampling</a:t>
            </a:r>
          </a:p>
          <a:p>
            <a:r>
              <a:rPr lang="en-US" dirty="0" smtClean="0">
                <a:latin typeface="Times New Roman" pitchFamily="18" charset="0"/>
                <a:cs typeface="Times New Roman" pitchFamily="18" charset="0"/>
              </a:rPr>
              <a:t>More economical than other methods</a:t>
            </a:r>
          </a:p>
          <a:p>
            <a:r>
              <a:rPr lang="en-US" dirty="0" smtClean="0">
                <a:latin typeface="Times New Roman" pitchFamily="18" charset="0"/>
                <a:cs typeface="Times New Roman" pitchFamily="18" charset="0"/>
              </a:rPr>
              <a:t>Easy to calculate</a:t>
            </a:r>
          </a:p>
          <a:p>
            <a:r>
              <a:rPr lang="en-US" dirty="0" smtClean="0">
                <a:latin typeface="Times New Roman" pitchFamily="18" charset="0"/>
                <a:cs typeface="Times New Roman" pitchFamily="18" charset="0"/>
              </a:rPr>
              <a:t>Easy to accumulate large population</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Demerits of Cluster Sampling</a:t>
            </a:r>
          </a:p>
          <a:p>
            <a:r>
              <a:rPr lang="en-US" dirty="0" smtClean="0">
                <a:latin typeface="Times New Roman" pitchFamily="18" charset="0"/>
                <a:cs typeface="Times New Roman" pitchFamily="18" charset="0"/>
              </a:rPr>
              <a:t>There are more chances of biasness in the selection of clusters to be studied</a:t>
            </a:r>
          </a:p>
          <a:p>
            <a:r>
              <a:rPr lang="en-US" dirty="0" smtClean="0">
                <a:latin typeface="Times New Roman" pitchFamily="18" charset="0"/>
                <a:cs typeface="Times New Roman" pitchFamily="18" charset="0"/>
              </a:rPr>
              <a:t>Its representativeness is doubtful</a:t>
            </a:r>
          </a:p>
          <a:p>
            <a:r>
              <a:rPr lang="en-US" dirty="0" smtClean="0">
                <a:latin typeface="Times New Roman" pitchFamily="18" charset="0"/>
                <a:cs typeface="Times New Roman" pitchFamily="18" charset="0"/>
              </a:rPr>
              <a:t>Its finding cannot be applied on the whole population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743"/>
            <a:ext cx="8229600" cy="1886712"/>
          </a:xfrm>
        </p:spPr>
        <p:txBody>
          <a:bodyPr>
            <a:normAutofit/>
          </a:bodyPr>
          <a:lstStyle/>
          <a:p>
            <a:pPr algn="ct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Convenience or accidental sampling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4114800"/>
          </a:xfrm>
        </p:spPr>
        <p:txBody>
          <a:bodyPr/>
          <a:lstStyle/>
          <a:p>
            <a:pPr algn="just"/>
            <a:r>
              <a:rPr lang="en-US" dirty="0" smtClean="0">
                <a:latin typeface="Times New Roman" pitchFamily="18" charset="0"/>
                <a:cs typeface="Times New Roman" pitchFamily="18" charset="0"/>
              </a:rPr>
              <a:t>It is based on the convenience of the researcher</a:t>
            </a:r>
          </a:p>
          <a:p>
            <a:pPr algn="just"/>
            <a:r>
              <a:rPr lang="en-US" dirty="0" smtClean="0">
                <a:latin typeface="Times New Roman" pitchFamily="18" charset="0"/>
                <a:cs typeface="Times New Roman" pitchFamily="18" charset="0"/>
              </a:rPr>
              <a:t>Respondents that are easily available to the researcher are interviewed</a:t>
            </a:r>
          </a:p>
          <a:p>
            <a:pPr algn="just"/>
            <a:r>
              <a:rPr lang="en-US" dirty="0" smtClean="0">
                <a:latin typeface="Times New Roman" pitchFamily="18" charset="0"/>
                <a:cs typeface="Times New Roman" pitchFamily="18" charset="0"/>
              </a:rPr>
              <a:t>For example, if a researcher is interested to interview 50 people, so the first 50 people he meets become his respondents</a:t>
            </a:r>
          </a:p>
          <a:p>
            <a:pPr>
              <a:buNone/>
            </a:pPr>
            <a:endParaRPr lang="en-US" dirty="0">
              <a:latin typeface="Times New Roman" pitchFamily="18" charset="0"/>
              <a:cs typeface="Times New Roman" pitchFamily="18" charset="0"/>
            </a:endParaRPr>
          </a:p>
        </p:txBody>
      </p:sp>
      <p:sp>
        <p:nvSpPr>
          <p:cNvPr id="4" name="Rectangle 3"/>
          <p:cNvSpPr/>
          <p:nvPr/>
        </p:nvSpPr>
        <p:spPr>
          <a:xfrm>
            <a:off x="914400" y="570226"/>
            <a:ext cx="6629400" cy="584775"/>
          </a:xfrm>
          <a:prstGeom prst="rect">
            <a:avLst/>
          </a:prstGeom>
        </p:spPr>
        <p:txBody>
          <a:bodyPr wrap="square">
            <a:spAutoFit/>
          </a:bodyPr>
          <a:lstStyle/>
          <a:p>
            <a:pPr algn="ctr"/>
            <a:r>
              <a:rPr lang="en-US" sz="3200" b="1" dirty="0">
                <a:solidFill>
                  <a:srgbClr val="04617B"/>
                </a:solidFill>
                <a:latin typeface="Times New Roman" pitchFamily="18" charset="0"/>
                <a:cs typeface="Times New Roman" pitchFamily="18" charset="0"/>
              </a:rPr>
              <a:t>Non-Probability Sampling</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pPr algn="ctr"/>
            <a:r>
              <a:rPr lang="en-US" sz="3200" b="1" dirty="0" smtClean="0">
                <a:latin typeface="Times New Roman" pitchFamily="18" charset="0"/>
                <a:cs typeface="Times New Roman" pitchFamily="18" charset="0"/>
              </a:rPr>
              <a:t>Purposive Sampling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lstStyle/>
          <a:p>
            <a:pPr algn="just"/>
            <a:r>
              <a:rPr lang="en-US" dirty="0" smtClean="0">
                <a:latin typeface="Times New Roman" pitchFamily="18" charset="0"/>
                <a:cs typeface="Times New Roman" pitchFamily="18" charset="0"/>
              </a:rPr>
              <a:t>This is also known as the expert choice sampling</a:t>
            </a:r>
          </a:p>
          <a:p>
            <a:pPr algn="just"/>
            <a:r>
              <a:rPr lang="en-US" dirty="0" smtClean="0">
                <a:latin typeface="Times New Roman" pitchFamily="18" charset="0"/>
                <a:cs typeface="Times New Roman" pitchFamily="18" charset="0"/>
              </a:rPr>
              <a:t>In this method, sample are drawn in order to meet some predetermined criteria</a:t>
            </a:r>
          </a:p>
          <a:p>
            <a:pPr algn="just"/>
            <a:r>
              <a:rPr lang="en-US" dirty="0" smtClean="0">
                <a:latin typeface="Times New Roman" pitchFamily="18" charset="0"/>
                <a:cs typeface="Times New Roman" pitchFamily="18" charset="0"/>
              </a:rPr>
              <a:t>The researcher has familiarity with the situation and select respondents accordingly</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lstStyle/>
          <a:p>
            <a:pPr>
              <a:buNone/>
            </a:pPr>
            <a:r>
              <a:rPr lang="en-US" b="1" dirty="0" smtClean="0"/>
              <a:t>Judgment Sampling</a:t>
            </a:r>
          </a:p>
          <a:p>
            <a:pPr algn="just"/>
            <a:r>
              <a:rPr lang="en-US" dirty="0" smtClean="0"/>
              <a:t>In this method, the researcher use his own judgment in the selection of respondents</a:t>
            </a:r>
          </a:p>
          <a:p>
            <a:pPr algn="just"/>
            <a:r>
              <a:rPr lang="en-US" dirty="0" smtClean="0"/>
              <a:t>The researcher decides as to who can best satisfy the needs of his research and he interviews them</a:t>
            </a:r>
          </a:p>
          <a:p>
            <a:pPr>
              <a:buNone/>
            </a:pPr>
            <a:endParaRPr lang="en-US" dirty="0" smtClean="0"/>
          </a:p>
          <a:p>
            <a:pPr>
              <a:buNone/>
            </a:pPr>
            <a:r>
              <a:rPr lang="en-US" b="1" dirty="0" smtClean="0"/>
              <a:t>Snowball Sampling</a:t>
            </a:r>
          </a:p>
          <a:p>
            <a:pPr algn="just"/>
            <a:r>
              <a:rPr lang="en-US" dirty="0" smtClean="0"/>
              <a:t>In this method, the first respondent is located and researcher ask respondents go give referral to other possible respondents.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Times New Roman" pitchFamily="18" charset="0"/>
                <a:cs typeface="Times New Roman" pitchFamily="18" charset="0"/>
              </a:rPr>
              <a:t>Characteristics of a good sample</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lnSpcReduction="10000"/>
          </a:bodyPr>
          <a:lstStyle/>
          <a:p>
            <a:pPr marL="514350" indent="-514350">
              <a:buFont typeface="+mj-lt"/>
              <a:buAutoNum type="arabicPeriod"/>
            </a:pPr>
            <a:r>
              <a:rPr lang="en-US" sz="2600" dirty="0" smtClean="0">
                <a:latin typeface="Times New Roman" pitchFamily="18" charset="0"/>
                <a:cs typeface="Times New Roman" pitchFamily="18" charset="0"/>
              </a:rPr>
              <a:t>A sample must be a true </a:t>
            </a:r>
            <a:r>
              <a:rPr lang="en-US" sz="2600" b="1" dirty="0" smtClean="0">
                <a:latin typeface="Times New Roman" pitchFamily="18" charset="0"/>
                <a:cs typeface="Times New Roman" pitchFamily="18" charset="0"/>
              </a:rPr>
              <a:t>representative</a:t>
            </a:r>
            <a:r>
              <a:rPr lang="en-US" sz="2600" dirty="0" smtClean="0">
                <a:latin typeface="Times New Roman" pitchFamily="18" charset="0"/>
                <a:cs typeface="Times New Roman" pitchFamily="18" charset="0"/>
              </a:rPr>
              <a:t> of the universe. It should contain majority characteristics of the population/universe</a:t>
            </a:r>
          </a:p>
          <a:p>
            <a:pPr marL="514350" indent="-514350">
              <a:buFont typeface="+mj-lt"/>
              <a:buAutoNum type="arabicPeriod"/>
            </a:pPr>
            <a:r>
              <a:rPr lang="en-US" sz="2600" dirty="0" smtClean="0">
                <a:latin typeface="Times New Roman" pitchFamily="18" charset="0"/>
                <a:cs typeface="Times New Roman" pitchFamily="18" charset="0"/>
              </a:rPr>
              <a:t>It should be </a:t>
            </a:r>
            <a:r>
              <a:rPr lang="en-US" sz="2600" b="1" dirty="0" smtClean="0">
                <a:latin typeface="Times New Roman" pitchFamily="18" charset="0"/>
                <a:cs typeface="Times New Roman" pitchFamily="18" charset="0"/>
              </a:rPr>
              <a:t>free from biasness. </a:t>
            </a:r>
            <a:r>
              <a:rPr lang="en-US" sz="2600" dirty="0" smtClean="0">
                <a:latin typeface="Times New Roman" pitchFamily="18" charset="0"/>
                <a:cs typeface="Times New Roman" pitchFamily="18" charset="0"/>
              </a:rPr>
              <a:t>The researcher interest and his/her likes/dislikes should not influence the sample</a:t>
            </a:r>
          </a:p>
          <a:p>
            <a:pPr marL="514350" indent="-514350">
              <a:buFont typeface="+mj-lt"/>
              <a:buAutoNum type="arabicPeriod"/>
            </a:pPr>
            <a:r>
              <a:rPr lang="en-US" sz="2600" dirty="0" smtClean="0">
                <a:latin typeface="Times New Roman" pitchFamily="18" charset="0"/>
                <a:cs typeface="Times New Roman" pitchFamily="18" charset="0"/>
              </a:rPr>
              <a:t>It should be </a:t>
            </a:r>
            <a:r>
              <a:rPr lang="en-US" sz="2600" b="1" dirty="0" smtClean="0">
                <a:latin typeface="Times New Roman" pitchFamily="18" charset="0"/>
                <a:cs typeface="Times New Roman" pitchFamily="18" charset="0"/>
              </a:rPr>
              <a:t>adequate in size </a:t>
            </a:r>
            <a:r>
              <a:rPr lang="en-US" sz="2600" dirty="0" smtClean="0">
                <a:latin typeface="Times New Roman" pitchFamily="18" charset="0"/>
                <a:cs typeface="Times New Roman" pitchFamily="18" charset="0"/>
              </a:rPr>
              <a:t>to be able to reflect the characteristics of the whole universe</a:t>
            </a:r>
          </a:p>
          <a:p>
            <a:pPr marL="514350" indent="-514350">
              <a:buFont typeface="+mj-lt"/>
              <a:buAutoNum type="arabicPeriod"/>
            </a:pPr>
            <a:r>
              <a:rPr lang="en-US" sz="2600" dirty="0" smtClean="0">
                <a:latin typeface="Times New Roman" pitchFamily="18" charset="0"/>
                <a:cs typeface="Times New Roman" pitchFamily="18" charset="0"/>
              </a:rPr>
              <a:t>It should be viable in the contest of </a:t>
            </a:r>
            <a:r>
              <a:rPr lang="en-US" sz="2600" b="1" dirty="0" smtClean="0">
                <a:latin typeface="Times New Roman" pitchFamily="18" charset="0"/>
                <a:cs typeface="Times New Roman" pitchFamily="18" charset="0"/>
              </a:rPr>
              <a:t>fund available </a:t>
            </a:r>
            <a:r>
              <a:rPr lang="en-US" sz="2600" dirty="0" smtClean="0">
                <a:latin typeface="Times New Roman" pitchFamily="18" charset="0"/>
                <a:cs typeface="Times New Roman" pitchFamily="18" charset="0"/>
              </a:rPr>
              <a:t>for the research study</a:t>
            </a:r>
          </a:p>
          <a:p>
            <a:pPr marL="514350" indent="-514350">
              <a:buFont typeface="+mj-lt"/>
              <a:buAutoNum type="arabicPeriod"/>
            </a:pPr>
            <a:r>
              <a:rPr lang="en-US" sz="2600" dirty="0" smtClean="0">
                <a:latin typeface="Times New Roman" pitchFamily="18" charset="0"/>
                <a:cs typeface="Times New Roman" pitchFamily="18" charset="0"/>
              </a:rPr>
              <a:t>It should be such that the results of the sample study can be </a:t>
            </a:r>
            <a:r>
              <a:rPr lang="en-US" sz="2600" b="1" dirty="0" smtClean="0">
                <a:latin typeface="Times New Roman" pitchFamily="18" charset="0"/>
                <a:cs typeface="Times New Roman" pitchFamily="18" charset="0"/>
              </a:rPr>
              <a:t>generalized</a:t>
            </a:r>
            <a:r>
              <a:rPr lang="en-US" sz="2600" dirty="0" smtClean="0">
                <a:latin typeface="Times New Roman" pitchFamily="18" charset="0"/>
                <a:cs typeface="Times New Roman" pitchFamily="18" charset="0"/>
              </a:rPr>
              <a:t> for the whole universe</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04800"/>
            <a:ext cx="8229600" cy="304800"/>
          </a:xfrm>
        </p:spPr>
        <p:txBody>
          <a:bodyPr>
            <a:normAutofit fontScale="90000"/>
          </a:bodyPr>
          <a:lstStyle/>
          <a:p>
            <a:pPr algn="ctr"/>
            <a:r>
              <a:rPr lang="en-US" sz="3200" b="1" dirty="0" smtClean="0">
                <a:latin typeface="Times New Roman" pitchFamily="18" charset="0"/>
                <a:cs typeface="Times New Roman" pitchFamily="18" charset="0"/>
              </a:rPr>
              <a:t>Snowball Sampling Technique</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610600" cy="5486400"/>
          </a:xfrm>
        </p:spPr>
        <p:txBody>
          <a:bodyPr>
            <a:noAutofit/>
          </a:bodyPr>
          <a:lstStyle/>
          <a:p>
            <a:pPr algn="just"/>
            <a:r>
              <a:rPr lang="en-US" sz="2400" dirty="0" smtClean="0">
                <a:latin typeface="Times New Roman" pitchFamily="18" charset="0"/>
                <a:cs typeface="Times New Roman" pitchFamily="18" charset="0"/>
              </a:rPr>
              <a:t>It is also known as the Chain Sampling, Chain-referral sampling or referral sampling</a:t>
            </a:r>
          </a:p>
          <a:p>
            <a:pPr algn="just"/>
            <a:r>
              <a:rPr lang="en-US" sz="2400" dirty="0" smtClean="0">
                <a:latin typeface="Times New Roman" pitchFamily="18" charset="0"/>
                <a:cs typeface="Times New Roman" pitchFamily="18" charset="0"/>
              </a:rPr>
              <a:t>It is a type of non-probability sampling technique</a:t>
            </a:r>
          </a:p>
          <a:p>
            <a:pPr algn="just"/>
            <a:r>
              <a:rPr lang="en-US" sz="2400" dirty="0" smtClean="0">
                <a:latin typeface="Times New Roman" pitchFamily="18" charset="0"/>
                <a:cs typeface="Times New Roman" pitchFamily="18" charset="0"/>
              </a:rPr>
              <a:t>This method is used when  target population are difficult to locate</a:t>
            </a:r>
          </a:p>
          <a:p>
            <a:pPr algn="just"/>
            <a:r>
              <a:rPr lang="en-US" sz="2400" dirty="0" smtClean="0">
                <a:latin typeface="Times New Roman" pitchFamily="18" charset="0"/>
                <a:cs typeface="Times New Roman" pitchFamily="18" charset="0"/>
              </a:rPr>
              <a:t>Data is collected from few members of the target population that the researcher can locate</a:t>
            </a:r>
          </a:p>
          <a:p>
            <a:pPr algn="just"/>
            <a:r>
              <a:rPr lang="en-US" sz="2400" dirty="0" smtClean="0">
                <a:latin typeface="Times New Roman" pitchFamily="18" charset="0"/>
                <a:cs typeface="Times New Roman" pitchFamily="18" charset="0"/>
              </a:rPr>
              <a:t>Other members are located with the help of the known respondents</a:t>
            </a:r>
          </a:p>
          <a:p>
            <a:pPr algn="just"/>
            <a:r>
              <a:rPr lang="en-US" sz="2400" dirty="0" smtClean="0">
                <a:latin typeface="Times New Roman" pitchFamily="18" charset="0"/>
                <a:cs typeface="Times New Roman" pitchFamily="18" charset="0"/>
              </a:rPr>
              <a:t>This method is mostly used in exploratory studies</a:t>
            </a:r>
          </a:p>
          <a:p>
            <a:pPr algn="just"/>
            <a:r>
              <a:rPr lang="en-US" sz="2400" dirty="0" smtClean="0">
                <a:latin typeface="Times New Roman" pitchFamily="18" charset="0"/>
                <a:cs typeface="Times New Roman" pitchFamily="18" charset="0"/>
              </a:rPr>
              <a:t>For example, this method can best be used to study the problems of homeless people, the illegal immigrants, disability, divorce etc.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pPr algn="ctr"/>
            <a:r>
              <a:rPr lang="en-US" sz="3200" b="1" dirty="0" smtClean="0">
                <a:latin typeface="Times New Roman" pitchFamily="18" charset="0"/>
                <a:cs typeface="Times New Roman" pitchFamily="18" charset="0"/>
              </a:rPr>
              <a:t>Merits &amp; Demerits of Snowball Sampling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715000"/>
          </a:xfrm>
        </p:spPr>
        <p:txBody>
          <a:bodyPr>
            <a:normAutofit/>
          </a:bodyPr>
          <a:lstStyle/>
          <a:p>
            <a:pPr>
              <a:buNone/>
            </a:pPr>
            <a:r>
              <a:rPr lang="en-US" sz="2400" b="1" dirty="0" smtClean="0">
                <a:latin typeface="Times New Roman" pitchFamily="18" charset="0"/>
                <a:cs typeface="Times New Roman" pitchFamily="18" charset="0"/>
              </a:rPr>
              <a:t>Merits</a:t>
            </a:r>
          </a:p>
          <a:p>
            <a:pPr algn="just"/>
            <a:r>
              <a:rPr lang="en-US" sz="2800" dirty="0" smtClean="0">
                <a:latin typeface="Times New Roman" pitchFamily="18" charset="0"/>
                <a:cs typeface="Times New Roman" pitchFamily="18" charset="0"/>
              </a:rPr>
              <a:t>Hidden population can easily be located</a:t>
            </a:r>
          </a:p>
          <a:p>
            <a:pPr algn="just"/>
            <a:r>
              <a:rPr lang="en-US" sz="2800" dirty="0" smtClean="0">
                <a:latin typeface="Times New Roman" pitchFamily="18" charset="0"/>
                <a:cs typeface="Times New Roman" pitchFamily="18" charset="0"/>
              </a:rPr>
              <a:t>It is cost efficient and saves researcher’s time because researcher don’t have search for another respondent, he is referred to another respondent</a:t>
            </a:r>
            <a:endParaRPr lang="en-US" sz="24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Demerits</a:t>
            </a:r>
          </a:p>
          <a:p>
            <a:pPr algn="just"/>
            <a:r>
              <a:rPr lang="en-US" sz="2800" dirty="0" smtClean="0">
                <a:latin typeface="Times New Roman" pitchFamily="18" charset="0"/>
                <a:cs typeface="Times New Roman" pitchFamily="18" charset="0"/>
              </a:rPr>
              <a:t>Researcher and community biasness. The first participants will have strong impact on the sample</a:t>
            </a:r>
          </a:p>
          <a:p>
            <a:pPr algn="just"/>
            <a:r>
              <a:rPr lang="en-US" sz="2800" dirty="0" smtClean="0">
                <a:latin typeface="Times New Roman" pitchFamily="18" charset="0"/>
                <a:cs typeface="Times New Roman" pitchFamily="18" charset="0"/>
              </a:rPr>
              <a:t>Representative sample cannot be collected to no information about total population</a:t>
            </a:r>
          </a:p>
          <a:p>
            <a:pPr algn="just"/>
            <a:r>
              <a:rPr lang="en-US" sz="2800" dirty="0" smtClean="0">
                <a:latin typeface="Times New Roman" pitchFamily="18" charset="0"/>
                <a:cs typeface="Times New Roman" pitchFamily="18" charset="0"/>
              </a:rPr>
              <a:t>Generalization is difficult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Types of Sampling</a:t>
            </a:r>
            <a:endParaRPr lang="en-US" sz="3200" b="1" dirty="0"/>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latin typeface="Times New Roman" pitchFamily="18" charset="0"/>
                <a:cs typeface="Times New Roman" pitchFamily="18" charset="0"/>
              </a:rPr>
              <a:t>Probability Sampling</a:t>
            </a:r>
          </a:p>
          <a:p>
            <a:pPr marL="514350" indent="-514350">
              <a:buAutoNum type="arabicPeriod"/>
            </a:pPr>
            <a:r>
              <a:rPr lang="en-US" sz="2800" dirty="0" smtClean="0">
                <a:latin typeface="Times New Roman" pitchFamily="18" charset="0"/>
                <a:cs typeface="Times New Roman" pitchFamily="18" charset="0"/>
              </a:rPr>
              <a:t>Non-Probability Sampling</a:t>
            </a:r>
          </a:p>
          <a:p>
            <a:pPr marL="514350" indent="-514350">
              <a:buNone/>
            </a:pPr>
            <a:endParaRPr lang="en-US" sz="2800" dirty="0" smtClean="0">
              <a:latin typeface="Times New Roman" pitchFamily="18" charset="0"/>
              <a:cs typeface="Times New Roman" pitchFamily="18" charset="0"/>
            </a:endParaRPr>
          </a:p>
          <a:p>
            <a:pPr marL="514350" indent="-514350">
              <a:buNone/>
            </a:pPr>
            <a:r>
              <a:rPr lang="en-US" sz="2800" dirty="0" smtClean="0">
                <a:latin typeface="Times New Roman" pitchFamily="18" charset="0"/>
                <a:cs typeface="Times New Roman" pitchFamily="18" charset="0"/>
              </a:rPr>
              <a:t>Probability Sampling is one where each unit has the same and equal chance of being selected </a:t>
            </a:r>
          </a:p>
          <a:p>
            <a:pPr marL="514350" indent="-514350">
              <a:buNone/>
            </a:pPr>
            <a:r>
              <a:rPr lang="en-US" sz="2800" dirty="0" smtClean="0">
                <a:latin typeface="Times New Roman" pitchFamily="18" charset="0"/>
                <a:cs typeface="Times New Roman" pitchFamily="18" charset="0"/>
              </a:rPr>
              <a:t>whereas in non-probability sampling, the sample is not based on chance. It depends upon the discretion or judgment of the researcher.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Types of Probability Sampling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smtClean="0">
                <a:latin typeface="Times New Roman" pitchFamily="18" charset="0"/>
                <a:cs typeface="Times New Roman" pitchFamily="18" charset="0"/>
              </a:rPr>
              <a:t>Simple Random Sampling</a:t>
            </a:r>
          </a:p>
          <a:p>
            <a:pPr marL="514350" indent="-514350">
              <a:buFont typeface="+mj-lt"/>
              <a:buAutoNum type="arabicPeriod"/>
            </a:pPr>
            <a:r>
              <a:rPr lang="en-US" sz="2800" dirty="0" smtClean="0">
                <a:latin typeface="Times New Roman" pitchFamily="18" charset="0"/>
                <a:cs typeface="Times New Roman" pitchFamily="18" charset="0"/>
              </a:rPr>
              <a:t>Systemic/Regular Interval Sampling</a:t>
            </a:r>
          </a:p>
          <a:p>
            <a:pPr marL="514350" indent="-514350">
              <a:buFont typeface="+mj-lt"/>
              <a:buAutoNum type="arabicPeriod"/>
            </a:pPr>
            <a:r>
              <a:rPr lang="en-US" sz="2800" dirty="0" smtClean="0">
                <a:latin typeface="Times New Roman" pitchFamily="18" charset="0"/>
                <a:cs typeface="Times New Roman" pitchFamily="18" charset="0"/>
              </a:rPr>
              <a:t>Stratified Random Sampling</a:t>
            </a:r>
          </a:p>
          <a:p>
            <a:pPr marL="514350" indent="-514350">
              <a:buFont typeface="+mj-lt"/>
              <a:buAutoNum type="arabicPeriod"/>
            </a:pPr>
            <a:r>
              <a:rPr lang="en-US" sz="2800" dirty="0" smtClean="0">
                <a:latin typeface="Times New Roman" pitchFamily="18" charset="0"/>
                <a:cs typeface="Times New Roman" pitchFamily="18" charset="0"/>
              </a:rPr>
              <a:t>Cluster </a:t>
            </a:r>
            <a:r>
              <a:rPr lang="en-US" sz="2800" dirty="0" smtClean="0">
                <a:latin typeface="Times New Roman" pitchFamily="18" charset="0"/>
                <a:cs typeface="Times New Roman" pitchFamily="18" charset="0"/>
              </a:rPr>
              <a:t>Sampling</a:t>
            </a: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b="1" dirty="0" smtClean="0">
                <a:latin typeface="Times New Roman" pitchFamily="18" charset="0"/>
                <a:cs typeface="Times New Roman" pitchFamily="18" charset="0"/>
              </a:rPr>
              <a:t>Types of Non-Probability Sampling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smtClean="0">
                <a:latin typeface="Times New Roman" pitchFamily="18" charset="0"/>
                <a:cs typeface="Times New Roman" pitchFamily="18" charset="0"/>
              </a:rPr>
              <a:t>Convenience </a:t>
            </a:r>
            <a:r>
              <a:rPr lang="en-US" sz="2800" dirty="0" smtClean="0">
                <a:latin typeface="Times New Roman" pitchFamily="18" charset="0"/>
                <a:cs typeface="Times New Roman" pitchFamily="18" charset="0"/>
              </a:rPr>
              <a:t>or accidental sampling</a:t>
            </a:r>
          </a:p>
          <a:p>
            <a:pPr marL="514350" indent="-514350">
              <a:buFont typeface="+mj-lt"/>
              <a:buAutoNum type="arabicPeriod"/>
            </a:pPr>
            <a:r>
              <a:rPr lang="en-US" sz="2800" dirty="0" smtClean="0">
                <a:latin typeface="Times New Roman" pitchFamily="18" charset="0"/>
                <a:cs typeface="Times New Roman" pitchFamily="18" charset="0"/>
              </a:rPr>
              <a:t>Purposive Sampling</a:t>
            </a:r>
          </a:p>
          <a:p>
            <a:pPr marL="514350" indent="-514350">
              <a:buFont typeface="+mj-lt"/>
              <a:buAutoNum type="arabicPeriod"/>
            </a:pPr>
            <a:r>
              <a:rPr lang="en-US" sz="2800" dirty="0" smtClean="0">
                <a:latin typeface="Times New Roman" pitchFamily="18" charset="0"/>
                <a:cs typeface="Times New Roman" pitchFamily="18" charset="0"/>
              </a:rPr>
              <a:t>Snow </a:t>
            </a:r>
            <a:r>
              <a:rPr lang="en-US" sz="2800" dirty="0" smtClean="0">
                <a:latin typeface="Times New Roman" pitchFamily="18" charset="0"/>
                <a:cs typeface="Times New Roman" pitchFamily="18" charset="0"/>
              </a:rPr>
              <a:t>ball sampling</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a:bodyPr>
          <a:lstStyle/>
          <a:p>
            <a:pPr algn="ctr"/>
            <a:r>
              <a:rPr lang="en-US" sz="3200" b="1" dirty="0" smtClean="0">
                <a:latin typeface="Times New Roman" pitchFamily="18" charset="0"/>
                <a:cs typeface="Times New Roman" pitchFamily="18" charset="0"/>
              </a:rPr>
              <a:t>Simple Random Sampling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458200" cy="5181600"/>
          </a:xfrm>
        </p:spPr>
        <p:txBody>
          <a:bodyPr/>
          <a:lstStyle/>
          <a:p>
            <a:r>
              <a:rPr lang="en-US" sz="2800" dirty="0" smtClean="0"/>
              <a:t>It is the most commonly used and most familiar method of probability sample</a:t>
            </a:r>
          </a:p>
          <a:p>
            <a:r>
              <a:rPr lang="en-US" sz="2800" dirty="0" smtClean="0"/>
              <a:t>In this method, each member of the population has an equal probability of being included in the sample</a:t>
            </a:r>
          </a:p>
          <a:p>
            <a:r>
              <a:rPr lang="en-US" sz="2800" dirty="0" smtClean="0"/>
              <a:t>The selection of units is carried out by two methods:</a:t>
            </a:r>
          </a:p>
          <a:p>
            <a:pPr marL="514350" indent="-514350">
              <a:buAutoNum type="arabicPeriod"/>
            </a:pPr>
            <a:endParaRPr lang="en-US" sz="2800" dirty="0" smtClean="0"/>
          </a:p>
          <a:p>
            <a:pPr marL="514350" indent="-514350">
              <a:buAutoNum type="arabicPeriod"/>
            </a:pPr>
            <a:r>
              <a:rPr lang="en-US" sz="2800" dirty="0" smtClean="0"/>
              <a:t>Lottery Method</a:t>
            </a:r>
          </a:p>
          <a:p>
            <a:pPr marL="0" indent="0">
              <a:buNone/>
            </a:pPr>
            <a:endParaRPr lang="en-US" sz="2800" dirty="0" smtClean="0"/>
          </a:p>
          <a:p>
            <a:pPr marL="514350" indent="-514350">
              <a:buAutoNum type="arabicPeriod"/>
            </a:pPr>
            <a:r>
              <a:rPr lang="en-US" sz="2800" dirty="0" smtClean="0"/>
              <a:t>Use of random number table</a:t>
            </a:r>
          </a:p>
          <a:p>
            <a:pPr marL="514350" indent="-51435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lnSpcReduction="10000"/>
          </a:bodyPr>
          <a:lstStyle/>
          <a:p>
            <a:pPr>
              <a:buNone/>
            </a:pPr>
            <a:r>
              <a:rPr lang="en-US" b="1" dirty="0" smtClean="0">
                <a:latin typeface="Times New Roman" pitchFamily="18" charset="0"/>
                <a:cs typeface="Times New Roman" pitchFamily="18" charset="0"/>
              </a:rPr>
              <a:t>Lottery Method</a:t>
            </a:r>
          </a:p>
          <a:p>
            <a:pPr algn="just"/>
            <a:r>
              <a:rPr lang="en-US" dirty="0" smtClean="0">
                <a:latin typeface="Times New Roman" pitchFamily="18" charset="0"/>
                <a:cs typeface="Times New Roman" pitchFamily="18" charset="0"/>
              </a:rPr>
              <a:t>Each unit of population is assign a number</a:t>
            </a:r>
          </a:p>
          <a:p>
            <a:pPr algn="just"/>
            <a:r>
              <a:rPr lang="en-US" dirty="0" smtClean="0">
                <a:latin typeface="Times New Roman" pitchFamily="18" charset="0"/>
                <a:cs typeface="Times New Roman" pitchFamily="18" charset="0"/>
              </a:rPr>
              <a:t>They are written in a slip, ticket, or token</a:t>
            </a:r>
          </a:p>
          <a:p>
            <a:pPr algn="just"/>
            <a:r>
              <a:rPr lang="en-US" dirty="0" smtClean="0">
                <a:latin typeface="Times New Roman" pitchFamily="18" charset="0"/>
                <a:cs typeface="Times New Roman" pitchFamily="18" charset="0"/>
              </a:rPr>
              <a:t>They are put in a container and mixed together</a:t>
            </a:r>
          </a:p>
          <a:p>
            <a:pPr algn="just"/>
            <a:r>
              <a:rPr lang="en-US" dirty="0" smtClean="0">
                <a:latin typeface="Times New Roman" pitchFamily="18" charset="0"/>
                <a:cs typeface="Times New Roman" pitchFamily="18" charset="0"/>
              </a:rPr>
              <a:t>Units are selected unless the sample size is achieved</a:t>
            </a:r>
          </a:p>
          <a:p>
            <a:pPr algn="just"/>
            <a:r>
              <a:rPr lang="en-US" dirty="0" smtClean="0">
                <a:latin typeface="Times New Roman" pitchFamily="18" charset="0"/>
                <a:cs typeface="Times New Roman" pitchFamily="18" charset="0"/>
              </a:rPr>
              <a:t>Usually, the units selected are not put back into the container</a:t>
            </a:r>
          </a:p>
          <a:p>
            <a:pPr algn="just">
              <a:buNone/>
            </a:pPr>
            <a:r>
              <a:rPr lang="en-US" b="1" dirty="0" smtClean="0">
                <a:latin typeface="Times New Roman" pitchFamily="18" charset="0"/>
                <a:cs typeface="Times New Roman" pitchFamily="18" charset="0"/>
              </a:rPr>
              <a:t>Use of Random Number Table</a:t>
            </a:r>
          </a:p>
          <a:p>
            <a:pPr algn="just"/>
            <a:r>
              <a:rPr lang="en-US" dirty="0" smtClean="0">
                <a:latin typeface="Times New Roman" pitchFamily="18" charset="0"/>
                <a:cs typeface="Times New Roman" pitchFamily="18" charset="0"/>
              </a:rPr>
              <a:t>Assign a number to each unit of population</a:t>
            </a:r>
          </a:p>
          <a:p>
            <a:pPr algn="just"/>
            <a:r>
              <a:rPr lang="en-US" dirty="0" smtClean="0">
                <a:latin typeface="Times New Roman" pitchFamily="18" charset="0"/>
                <a:cs typeface="Times New Roman" pitchFamily="18" charset="0"/>
              </a:rPr>
              <a:t>Random number table can be used across columns or across rows</a:t>
            </a:r>
          </a:p>
          <a:p>
            <a:pPr algn="just"/>
            <a:r>
              <a:rPr lang="en-US" dirty="0" smtClean="0">
                <a:latin typeface="Times New Roman" pitchFamily="18" charset="0"/>
                <a:cs typeface="Times New Roman" pitchFamily="18" charset="0"/>
              </a:rPr>
              <a:t>For example, If the sample size is 100, select any three columns or rows, </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lstStyle/>
          <a:p>
            <a:pPr>
              <a:buNone/>
            </a:pPr>
            <a:r>
              <a:rPr lang="en-US" b="1" dirty="0" smtClean="0"/>
              <a:t>Merits of Simple Random Sample</a:t>
            </a:r>
          </a:p>
          <a:p>
            <a:r>
              <a:rPr lang="en-US" dirty="0" smtClean="0"/>
              <a:t>More scientific method of selecting respondents</a:t>
            </a:r>
          </a:p>
          <a:p>
            <a:r>
              <a:rPr lang="en-US" dirty="0" smtClean="0"/>
              <a:t>Less chances of error</a:t>
            </a:r>
          </a:p>
          <a:p>
            <a:r>
              <a:rPr lang="en-US" dirty="0" smtClean="0"/>
              <a:t>Representative sample can be drawn easily</a:t>
            </a:r>
          </a:p>
          <a:p>
            <a:r>
              <a:rPr lang="en-US" dirty="0" smtClean="0"/>
              <a:t>Less chances of researchers biasness</a:t>
            </a:r>
          </a:p>
          <a:p>
            <a:pPr>
              <a:buNone/>
            </a:pPr>
            <a:r>
              <a:rPr lang="en-US" b="1" dirty="0" smtClean="0"/>
              <a:t>Demerits of Simple Random Sample</a:t>
            </a:r>
          </a:p>
          <a:p>
            <a:r>
              <a:rPr lang="en-US" dirty="0" smtClean="0"/>
              <a:t>It can be applied only on small population</a:t>
            </a:r>
          </a:p>
          <a:p>
            <a:r>
              <a:rPr lang="en-US" dirty="0" smtClean="0"/>
              <a:t>Difficult to applied on heterogeneous population</a:t>
            </a:r>
          </a:p>
          <a:p>
            <a:r>
              <a:rPr lang="en-US" dirty="0" smtClean="0"/>
              <a:t>Widely disperse population is collected</a:t>
            </a:r>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81000"/>
          </a:xfrm>
        </p:spPr>
        <p:txBody>
          <a:bodyPr>
            <a:normAutofit fontScale="90000"/>
          </a:bodyPr>
          <a:lstStyle/>
          <a:p>
            <a:pPr algn="ctr"/>
            <a:r>
              <a:rPr lang="en-US" sz="2400" b="1" dirty="0" smtClean="0">
                <a:latin typeface="Times New Roman" pitchFamily="18" charset="0"/>
                <a:cs typeface="Times New Roman" pitchFamily="18" charset="0"/>
              </a:rPr>
              <a:t>Systematic/Regular Interval Sampling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410200"/>
          </a:xfrm>
        </p:spPr>
        <p:txBody>
          <a:bodyPr>
            <a:normAutofit/>
          </a:bodyPr>
          <a:lstStyle/>
          <a:p>
            <a:r>
              <a:rPr lang="en-US" dirty="0" smtClean="0">
                <a:latin typeface="Times New Roman" pitchFamily="18" charset="0"/>
                <a:cs typeface="Times New Roman" pitchFamily="18" charset="0"/>
              </a:rPr>
              <a:t>In this method, sample is selected through proper way</a:t>
            </a:r>
          </a:p>
          <a:p>
            <a:r>
              <a:rPr lang="en-US" dirty="0" smtClean="0">
                <a:latin typeface="Times New Roman" pitchFamily="18" charset="0"/>
                <a:cs typeface="Times New Roman" pitchFamily="18" charset="0"/>
              </a:rPr>
              <a:t>Draw a sample interval 			‘Z’ </a:t>
            </a:r>
          </a:p>
          <a:p>
            <a:r>
              <a:rPr lang="en-US" dirty="0" smtClean="0">
                <a:latin typeface="Times New Roman" pitchFamily="18" charset="0"/>
                <a:cs typeface="Times New Roman" pitchFamily="18" charset="0"/>
              </a:rPr>
              <a:t>Select a random number			 ‘r’ </a:t>
            </a:r>
          </a:p>
          <a:p>
            <a:r>
              <a:rPr lang="en-US" dirty="0" smtClean="0">
                <a:latin typeface="Times New Roman" pitchFamily="18" charset="0"/>
                <a:cs typeface="Times New Roman" pitchFamily="18" charset="0"/>
              </a:rPr>
              <a:t>Every ‘Z’ number become the sample</a:t>
            </a:r>
          </a:p>
          <a:p>
            <a:r>
              <a:rPr lang="en-US" dirty="0" smtClean="0">
                <a:latin typeface="Times New Roman" pitchFamily="18" charset="0"/>
                <a:cs typeface="Times New Roman" pitchFamily="18" charset="0"/>
              </a:rPr>
              <a:t>Example: Total Population = 		N = 5000</a:t>
            </a:r>
          </a:p>
          <a:p>
            <a:r>
              <a:rPr lang="en-US" dirty="0" smtClean="0">
                <a:latin typeface="Times New Roman" pitchFamily="18" charset="0"/>
                <a:cs typeface="Times New Roman" pitchFamily="18" charset="0"/>
              </a:rPr>
              <a:t>Sample Size = n = 250         		(N/n = Z )</a:t>
            </a:r>
          </a:p>
          <a:p>
            <a:r>
              <a:rPr lang="en-US" dirty="0" smtClean="0">
                <a:latin typeface="Times New Roman" pitchFamily="18" charset="0"/>
                <a:cs typeface="Times New Roman" pitchFamily="18" charset="0"/>
              </a:rPr>
              <a:t>Sample Interval = 				Z = 5000/250 = 20</a:t>
            </a:r>
          </a:p>
          <a:p>
            <a:r>
              <a:rPr lang="en-US" dirty="0" smtClean="0">
                <a:latin typeface="Times New Roman" pitchFamily="18" charset="0"/>
                <a:cs typeface="Times New Roman" pitchFamily="18" charset="0"/>
              </a:rPr>
              <a:t>Select a random number from sample interval, i.e. from 1 – 20, lets say its 12</a:t>
            </a:r>
          </a:p>
          <a:p>
            <a:r>
              <a:rPr lang="en-US" dirty="0" smtClean="0">
                <a:latin typeface="Times New Roman" pitchFamily="18" charset="0"/>
                <a:cs typeface="Times New Roman" pitchFamily="18" charset="0"/>
              </a:rPr>
              <a:t>So the first respondent is 12, and every 20</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respondent is the sample</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512</TotalTime>
  <Words>1192</Words>
  <Application>Microsoft Office PowerPoint</Application>
  <PresentationFormat>On-screen Show (4:3)</PresentationFormat>
  <Paragraphs>157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Constantia</vt:lpstr>
      <vt:lpstr>Times New Roman</vt:lpstr>
      <vt:lpstr>Wingdings 2</vt:lpstr>
      <vt:lpstr>Flow</vt:lpstr>
      <vt:lpstr>Sampling </vt:lpstr>
      <vt:lpstr>Characteristics of a good sample</vt:lpstr>
      <vt:lpstr>Types of Sampling</vt:lpstr>
      <vt:lpstr>Types of Probability Sampling</vt:lpstr>
      <vt:lpstr>Types of Non-Probability Sampling</vt:lpstr>
      <vt:lpstr>Simple Random Sampling</vt:lpstr>
      <vt:lpstr>PowerPoint Presentation</vt:lpstr>
      <vt:lpstr>PowerPoint Presentation</vt:lpstr>
      <vt:lpstr>Systematic/Regular Interval Sampling </vt:lpstr>
      <vt:lpstr>PowerPoint Presentation</vt:lpstr>
      <vt:lpstr>Stratified Random Sampling</vt:lpstr>
      <vt:lpstr>PowerPoint Presentation</vt:lpstr>
      <vt:lpstr>PowerPoint Presentation</vt:lpstr>
      <vt:lpstr>PowerPoint Presentation</vt:lpstr>
      <vt:lpstr>Cluster Sampling</vt:lpstr>
      <vt:lpstr>PowerPoint Presentation</vt:lpstr>
      <vt:lpstr> Convenience or accidental sampling</vt:lpstr>
      <vt:lpstr>Purposive Sampling</vt:lpstr>
      <vt:lpstr>PowerPoint Presentation</vt:lpstr>
      <vt:lpstr>Snowball Sampling Technique</vt:lpstr>
      <vt:lpstr>Merits &amp; Demerits of Snowball Sampling</vt:lpstr>
    </vt:vector>
  </TitlesOfParts>
  <Company>Project-OS.org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dc:title>
  <dc:creator>Dr Basharat</dc:creator>
  <cp:lastModifiedBy>Dr. Shakeel Ahmed</cp:lastModifiedBy>
  <cp:revision>78</cp:revision>
  <cp:lastPrinted>2020-01-06T04:49:04Z</cp:lastPrinted>
  <dcterms:created xsi:type="dcterms:W3CDTF">2011-03-07T02:02:32Z</dcterms:created>
  <dcterms:modified xsi:type="dcterms:W3CDTF">2020-01-06T04:50:53Z</dcterms:modified>
</cp:coreProperties>
</file>